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1"/>
  </p:notesMasterIdLst>
  <p:sldIdLst>
    <p:sldId id="335" r:id="rId3"/>
    <p:sldId id="315" r:id="rId4"/>
    <p:sldId id="366" r:id="rId5"/>
    <p:sldId id="350" r:id="rId6"/>
    <p:sldId id="365" r:id="rId7"/>
    <p:sldId id="344" r:id="rId8"/>
    <p:sldId id="368" r:id="rId9"/>
    <p:sldId id="369" r:id="rId10"/>
    <p:sldId id="347" r:id="rId11"/>
    <p:sldId id="348" r:id="rId12"/>
    <p:sldId id="360" r:id="rId13"/>
    <p:sldId id="367" r:id="rId14"/>
    <p:sldId id="359" r:id="rId15"/>
    <p:sldId id="370" r:id="rId16"/>
    <p:sldId id="371" r:id="rId17"/>
    <p:sldId id="372" r:id="rId18"/>
    <p:sldId id="373" r:id="rId19"/>
    <p:sldId id="34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77729" autoAdjust="0"/>
  </p:normalViewPr>
  <p:slideViewPr>
    <p:cSldViewPr snapToGrid="0">
      <p:cViewPr varScale="1">
        <p:scale>
          <a:sx n="55" d="100"/>
          <a:sy n="55" d="100"/>
        </p:scale>
        <p:origin x="43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BART (fine-tuned) performs reasonably well on the </a:t>
            </a:r>
          </a:p>
          <a:p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NeurIPS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, AAN, SIND and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ROCStories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datasets 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where the average number of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sen</a:t>
            </a:r>
            <a:endParaRPr lang="en-US" altLang="zh-CN" sz="2800" dirty="0"/>
          </a:p>
          <a:p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tences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(Table </a:t>
            </a:r>
            <a:r>
              <a:rPr lang="en-US" altLang="zh-CN" sz="1800" dirty="0">
                <a:solidFill>
                  <a:srgbClr val="000080"/>
                </a:solidFill>
                <a:effectLst/>
                <a:latin typeface="NimbusRomNo9L-Regu"/>
              </a:rPr>
              <a:t>1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) is low. It struggles on 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NSF,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arXiv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and Movie Plots 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where input sequences are longer.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Text to marker </a:t>
            </a:r>
            <a:r>
              <a:rPr lang="zh-CN" altLang="en-US" dirty="0"/>
              <a:t>结构能普遍提高</a:t>
            </a:r>
            <a:r>
              <a:rPr lang="en-US" altLang="zh-CN" dirty="0" err="1"/>
              <a:t>bert</a:t>
            </a:r>
            <a:r>
              <a:rPr lang="en-US" altLang="zh-CN" dirty="0"/>
              <a:t> </a:t>
            </a:r>
            <a:r>
              <a:rPr lang="zh-CN" altLang="en-US" dirty="0"/>
              <a:t>和 </a:t>
            </a:r>
            <a:r>
              <a:rPr lang="en-US" altLang="zh-CN" dirty="0"/>
              <a:t>T5 </a:t>
            </a:r>
            <a:r>
              <a:rPr lang="zh-CN" altLang="en-US" dirty="0"/>
              <a:t>序列到序列模型，说明时</a:t>
            </a:r>
            <a:r>
              <a:rPr lang="en-US" altLang="zh-CN" dirty="0"/>
              <a:t>text to marker</a:t>
            </a:r>
            <a:r>
              <a:rPr lang="zh-CN" altLang="en-US" dirty="0"/>
              <a:t>结构而不仅仅只对</a:t>
            </a:r>
            <a:r>
              <a:rPr lang="en-US" altLang="zh-CN" dirty="0" err="1"/>
              <a:t>bart</a:t>
            </a:r>
            <a:r>
              <a:rPr lang="zh-CN" altLang="en-US" dirty="0"/>
              <a:t>起作用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例如，红色表示每个实例的第一个句子，在</a:t>
            </a:r>
            <a:r>
              <a:rPr lang="en-US" altLang="zh-CN" dirty="0"/>
              <a:t>BART</a:t>
            </a:r>
            <a:r>
              <a:rPr lang="zh-CN" altLang="en-US" dirty="0"/>
              <a:t>的情况下，属于相同输出位置</a:t>
            </a:r>
            <a:r>
              <a:rPr lang="en-US" altLang="zh-CN" dirty="0"/>
              <a:t>(</a:t>
            </a:r>
            <a:r>
              <a:rPr lang="en-US" altLang="zh-CN" dirty="0" err="1"/>
              <a:t>si</a:t>
            </a:r>
            <a:r>
              <a:rPr lang="en-US" altLang="zh-CN" dirty="0"/>
              <a:t>)</a:t>
            </a:r>
            <a:r>
              <a:rPr lang="zh-CN" altLang="en-US" dirty="0"/>
              <a:t>的句子嵌入在空间上聚类得更好，这使得它们更容易被识别</a:t>
            </a:r>
          </a:p>
        </p:txBody>
      </p:sp>
    </p:spTree>
    <p:extLst>
      <p:ext uri="{BB962C8B-B14F-4D97-AF65-F5344CB8AC3E}">
        <p14:creationId xmlns:p14="http://schemas.microsoft.com/office/powerpoint/2010/main" val="137568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把所有的标记中的</a:t>
            </a:r>
            <a:r>
              <a:rPr lang="en-US" altLang="zh-CN" dirty="0"/>
              <a:t>5</a:t>
            </a:r>
            <a:r>
              <a:rPr lang="zh-CN" altLang="en-US" dirty="0"/>
              <a:t>全部改为</a:t>
            </a:r>
            <a:r>
              <a:rPr lang="en-US" altLang="zh-CN" dirty="0"/>
              <a:t>1</a:t>
            </a:r>
            <a:r>
              <a:rPr lang="zh-CN" altLang="en-US" dirty="0"/>
              <a:t>，来训练模型，模型在的时候能够学到句子之间的语义信息，所以会判断错误，而不仅仅是拟合数据。</a:t>
            </a:r>
            <a:endParaRPr lang="en-US" altLang="zh-CN" dirty="0"/>
          </a:p>
          <a:p>
            <a:r>
              <a:rPr lang="zh-CN" altLang="en-US" dirty="0"/>
              <a:t>拿错误的标签作为模型的输出，得到随机的结果，而不是说模型只关注数据和标签的对应的关系。</a:t>
            </a:r>
            <a:endParaRPr lang="en-US" altLang="zh-CN" dirty="0"/>
          </a:p>
          <a:p>
            <a:r>
              <a:rPr lang="zh-CN" altLang="en-US" dirty="0"/>
              <a:t>在第一个消融测试中，我们想要验证该模型是能够捕获句子之间的一致性，还是只是对数据的过拟合。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混乱度对排序的影响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263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654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句子数量的影响</a:t>
            </a:r>
          </a:p>
        </p:txBody>
      </p:sp>
    </p:spTree>
    <p:extLst>
      <p:ext uri="{BB962C8B-B14F-4D97-AF65-F5344CB8AC3E}">
        <p14:creationId xmlns:p14="http://schemas.microsoft.com/office/powerpoint/2010/main" val="4273174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第几个相对位置的准确率</a:t>
            </a:r>
            <a:endParaRPr lang="en-US" altLang="zh-CN" dirty="0"/>
          </a:p>
          <a:p>
            <a:r>
              <a:rPr lang="zh-CN" altLang="en-US" dirty="0"/>
              <a:t>前四个都是摘要数据集 有模式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后三个故事数据集</a:t>
            </a:r>
          </a:p>
        </p:txBody>
      </p:sp>
    </p:spTree>
    <p:extLst>
      <p:ext uri="{BB962C8B-B14F-4D97-AF65-F5344CB8AC3E}">
        <p14:creationId xmlns:p14="http://schemas.microsoft.com/office/powerpoint/2010/main" val="1689003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057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排序结果是基本排对了，需要交换的次数少</a:t>
            </a:r>
            <a:endParaRPr lang="en-US" altLang="zh-CN" dirty="0"/>
          </a:p>
          <a:p>
            <a:r>
              <a:rPr lang="zh-CN" altLang="en-US" dirty="0"/>
              <a:t>图</a:t>
            </a:r>
            <a:r>
              <a:rPr lang="en-US" altLang="zh-CN" dirty="0"/>
              <a:t>8</a:t>
            </a:r>
            <a:r>
              <a:rPr lang="zh-CN" altLang="en-US" dirty="0"/>
              <a:t>，横轴恢复到正常次序需要的最小次数，纵轴是</a:t>
            </a:r>
            <a:r>
              <a:rPr lang="en-US" altLang="zh-CN" dirty="0"/>
              <a:t>movie plot</a:t>
            </a:r>
            <a:r>
              <a:rPr lang="zh-CN" altLang="en-US" dirty="0"/>
              <a:t>样例的个数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交换距离对排序的影响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9279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A line of work have leveraged neural networks to encode sentences and retrieve the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fifinal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order using pointer network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Other works considered reframing the task as a ranking problem</a:t>
            </a:r>
          </a:p>
          <a:p>
            <a:endParaRPr lang="en-US" altLang="zh-CN" sz="1800" dirty="0">
              <a:solidFill>
                <a:srgbClr val="000000"/>
              </a:solidFill>
              <a:effectLst/>
              <a:latin typeface="NimbusRomNo9L-Regu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We solve the sentence ordering task using a text</a:t>
            </a:r>
            <a:r>
              <a:rPr lang="en-US" altLang="zh-CN" sz="1200" dirty="0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to-marker framework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39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A line of work have leveraged neural networks to encode sentences and retrieve the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fifinal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order using pointer network </a:t>
            </a:r>
          </a:p>
          <a:p>
            <a:endParaRPr lang="en-US" altLang="zh-CN" sz="1800" dirty="0">
              <a:solidFill>
                <a:srgbClr val="000000"/>
              </a:solidFill>
              <a:effectLst/>
              <a:latin typeface="NimbusRomNo9L-Regu"/>
            </a:endParaRP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First, the model performs better as the output space is much smaller.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Second, text-to-text framework often generates text which is not part of the input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1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Bart </a:t>
            </a:r>
            <a:r>
              <a:rPr lang="zh-CN" altLang="en-US" dirty="0"/>
              <a:t>有用句子排列目标进行预训练。</a:t>
            </a:r>
            <a:endParaRPr 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Bart </a:t>
            </a:r>
            <a:r>
              <a:rPr lang="zh-CN" altLang="en-US" dirty="0"/>
              <a:t>有用</a:t>
            </a:r>
            <a:r>
              <a:rPr lang="zh-CN" altLang="en-US"/>
              <a:t>句子排列目标</a:t>
            </a:r>
            <a:r>
              <a:rPr lang="zh-CN" altLang="en-US" dirty="0"/>
              <a:t>进行预先训练。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5974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we fine-tune a pre-trained BART model to generate the text sequences 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corresponding to sentences instead of their markers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39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we fine-tune a pre-trained BART model to generate the text sequences 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corresponding to sentences instead of their markers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0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35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8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72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817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87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99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39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277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53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5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2113084" y="945972"/>
            <a:ext cx="814933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Everything in Order? A Simple Way to Order Sentences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Dongdong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0" y="4972146"/>
            <a:ext cx="9089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emnlp-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43057" y="4566984"/>
            <a:ext cx="908939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</a:t>
            </a:r>
            <a:r>
              <a:rPr lang="en-US" altLang="zh-CN" sz="1600" b="1" dirty="0">
                <a:solidFill>
                  <a:srgbClr val="000080"/>
                </a:solidFill>
                <a:latin typeface="NimbusRomNo9L-Regu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fabrahman/ReBART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. </a:t>
            </a:r>
            <a:endParaRPr lang="en-US" altLang="zh-CN" sz="16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61F308-0914-4DE2-9859-27408317CE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749" y="2442158"/>
            <a:ext cx="9297698" cy="1552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A369A6-EC82-4EB9-94E7-EA4A96898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19" y="1776705"/>
            <a:ext cx="10515600" cy="47481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E32C11-6B51-4344-8126-A8DED4BEF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19" y="2185813"/>
            <a:ext cx="5353222" cy="28572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86D372F-D755-440D-A40A-75D5A5ED5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360" y="1650722"/>
            <a:ext cx="5353221" cy="45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9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A9E070-9292-45AF-918F-01EC578F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34" y="2114890"/>
            <a:ext cx="5185419" cy="288313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3F09980-956F-4710-A894-FF1F96EC8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380" y="1252709"/>
            <a:ext cx="5185420" cy="560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8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02F9380-6819-4A53-A56E-E76C2CDA2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87" y="1713262"/>
            <a:ext cx="11692625" cy="40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0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C785E4D-DE7B-4835-B750-6A1A3851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19" y="2683019"/>
            <a:ext cx="11332561" cy="28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2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1C2D22-8B9F-431E-B252-6794E5923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2060625"/>
            <a:ext cx="5209910" cy="39905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5FA108-DC75-44A5-B9E9-DFAE634E3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677" y="1692554"/>
            <a:ext cx="5209910" cy="500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7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CE9873-68A1-4198-B1A9-19EAA781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7" y="1801668"/>
            <a:ext cx="11179833" cy="372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2AC2E0-B661-4962-BC00-5A206C6E5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0" y="1892709"/>
            <a:ext cx="5942760" cy="37559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DD3803-FB29-42F3-BCD0-4D04BAA98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11" y="1892709"/>
            <a:ext cx="5333402" cy="38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42E8B2-FC39-403E-AD7D-FD9D3A4BB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6112"/>
            <a:ext cx="7250512" cy="42913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4C7674-1E47-4FA4-9CD3-D9F1F4C94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118" y="3200055"/>
            <a:ext cx="4947882" cy="1487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Introduction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C69D0FA-0F90-4526-930C-C3760594F8D8}"/>
              </a:ext>
            </a:extLst>
          </p:cNvPr>
          <p:cNvSpPr txBox="1"/>
          <p:nvPr/>
        </p:nvSpPr>
        <p:spPr>
          <a:xfrm>
            <a:off x="3036711" y="1890135"/>
            <a:ext cx="6333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rgbClr val="000000"/>
                </a:solidFill>
                <a:latin typeface="NimbusRomNo9L-ReguItal"/>
              </a:rPr>
              <a:t>We formulate the sentence ordering as a </a:t>
            </a:r>
            <a:r>
              <a:rPr lang="en-US" altLang="zh-CN" sz="2000" i="1" dirty="0">
                <a:solidFill>
                  <a:srgbClr val="FF0000"/>
                </a:solidFill>
                <a:latin typeface="NimbusRomNo9L-ReguItal"/>
              </a:rPr>
              <a:t>conditional text generation</a:t>
            </a:r>
            <a:r>
              <a:rPr lang="en-US" altLang="zh-CN" sz="2000" i="1" dirty="0">
                <a:solidFill>
                  <a:srgbClr val="000000"/>
                </a:solidFill>
                <a:latin typeface="NimbusRomNo9L-ReguItal"/>
              </a:rPr>
              <a:t> problem and present a </a:t>
            </a:r>
            <a:r>
              <a:rPr lang="en-US" altLang="zh-CN" sz="2000" i="1" dirty="0">
                <a:solidFill>
                  <a:srgbClr val="FF0000"/>
                </a:solidFill>
                <a:latin typeface="NimbusRomNo9L-ReguItal"/>
              </a:rPr>
              <a:t>simple</a:t>
            </a:r>
            <a:r>
              <a:rPr lang="en-US" altLang="zh-CN" sz="2000" i="1" dirty="0">
                <a:solidFill>
                  <a:srgbClr val="000000"/>
                </a:solidFill>
                <a:latin typeface="NimbusRomNo9L-ReguItal"/>
              </a:rPr>
              <a:t> method to solve it. </a:t>
            </a:r>
            <a:endParaRPr lang="zh-CN" altLang="en-US" sz="2000" i="1" dirty="0">
              <a:solidFill>
                <a:srgbClr val="000000"/>
              </a:solidFill>
              <a:latin typeface="NimbusRomNo9L-ReguItal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334EAB-A0F4-4D07-9C81-0D343EF725E5}"/>
              </a:ext>
            </a:extLst>
          </p:cNvPr>
          <p:cNvSpPr txBox="1"/>
          <p:nvPr/>
        </p:nvSpPr>
        <p:spPr>
          <a:xfrm>
            <a:off x="3036710" y="3041695"/>
            <a:ext cx="6333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rgbClr val="000000"/>
                </a:solidFill>
                <a:latin typeface="NimbusRomNo9L-ReguItal"/>
              </a:rPr>
              <a:t>We conduct </a:t>
            </a:r>
            <a:r>
              <a:rPr lang="en-US" altLang="zh-CN" sz="2000" i="1" dirty="0">
                <a:solidFill>
                  <a:srgbClr val="FF0000"/>
                </a:solidFill>
                <a:latin typeface="NimbusRomNo9L-ReguItal"/>
              </a:rPr>
              <a:t>zero-shot evaluations </a:t>
            </a:r>
            <a:r>
              <a:rPr lang="en-US" altLang="zh-CN" sz="2000" i="1" dirty="0">
                <a:solidFill>
                  <a:srgbClr val="000000"/>
                </a:solidFill>
                <a:latin typeface="NimbusRomNo9L-ReguItal"/>
              </a:rPr>
              <a:t>showing our model trained on Movie Plots outperforms the previous in-domain trained state-of-the-art.</a:t>
            </a:r>
            <a:endParaRPr lang="zh-CN" altLang="en-US" sz="2000" i="1" dirty="0">
              <a:solidFill>
                <a:srgbClr val="000000"/>
              </a:solidFill>
              <a:latin typeface="NimbusRomNo9L-ReguIt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29C2A1-1401-45C5-93EA-0CE50E4618C5}"/>
              </a:ext>
            </a:extLst>
          </p:cNvPr>
          <p:cNvSpPr txBox="1"/>
          <p:nvPr/>
        </p:nvSpPr>
        <p:spPr>
          <a:xfrm>
            <a:off x="3222978" y="4501032"/>
            <a:ext cx="614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rgbClr val="000000"/>
                </a:solidFill>
                <a:latin typeface="NimbusRomNo9L-ReguItal"/>
              </a:rPr>
              <a:t>We present a thorough </a:t>
            </a:r>
            <a:r>
              <a:rPr lang="en-US" altLang="zh-CN" sz="2000" i="1" dirty="0">
                <a:solidFill>
                  <a:srgbClr val="FF0000"/>
                </a:solidFill>
                <a:latin typeface="NimbusRomNo9L-ReguItal"/>
              </a:rPr>
              <a:t>analysis</a:t>
            </a:r>
            <a:r>
              <a:rPr lang="en-US" altLang="zh-CN" sz="2000" i="1" dirty="0">
                <a:solidFill>
                  <a:srgbClr val="000000"/>
                </a:solidFill>
                <a:latin typeface="NimbusRomNo9L-ReguItal"/>
              </a:rPr>
              <a:t> to evaluate sensitivity of our model to different input properties. </a:t>
            </a:r>
            <a:endParaRPr lang="zh-CN" altLang="en-US" sz="2000" i="1" dirty="0">
              <a:solidFill>
                <a:srgbClr val="000000"/>
              </a:solidFill>
              <a:latin typeface="NimbusRomNo9L-ReguItal"/>
            </a:endParaRPr>
          </a:p>
        </p:txBody>
      </p:sp>
    </p:spTree>
    <p:extLst>
      <p:ext uri="{BB962C8B-B14F-4D97-AF65-F5344CB8AC3E}">
        <p14:creationId xmlns:p14="http://schemas.microsoft.com/office/powerpoint/2010/main" val="408973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798405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670A1FF-B00B-43E3-ADEC-50DCBB1E5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02" y="1473205"/>
            <a:ext cx="11250595" cy="49727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7787810" cy="4859989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13" name="标题 13">
            <a:extLst>
              <a:ext uri="{FF2B5EF4-FFF2-40B4-BE49-F238E27FC236}">
                <a16:creationId xmlns:a16="http://schemas.microsoft.com/office/drawing/2014/main" id="{091C447C-3309-4DC6-9264-7B06D263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405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B3CC9F5-86A2-4C86-8013-0BA478265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5" y="1738490"/>
            <a:ext cx="7999767" cy="3940795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397509C1-D4D1-4CA9-AC7E-54E889F6B9CB}"/>
              </a:ext>
            </a:extLst>
          </p:cNvPr>
          <p:cNvGrpSpPr/>
          <p:nvPr/>
        </p:nvGrpSpPr>
        <p:grpSpPr>
          <a:xfrm>
            <a:off x="8555505" y="2167380"/>
            <a:ext cx="2193162" cy="342948"/>
            <a:chOff x="9160638" y="1755066"/>
            <a:chExt cx="2193162" cy="34294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76CC6D-5513-4438-8311-3CAC09CD3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60638" y="1783645"/>
              <a:ext cx="695422" cy="2857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5E21B86-C3D4-4569-8C90-BDACE293D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0535" y="1755066"/>
              <a:ext cx="1543265" cy="342948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F0A2A7D-5FA6-42B1-9FBA-1C735A87F43B}"/>
              </a:ext>
            </a:extLst>
          </p:cNvPr>
          <p:cNvSpPr txBox="1"/>
          <p:nvPr/>
        </p:nvSpPr>
        <p:spPr>
          <a:xfrm>
            <a:off x="8531518" y="2739714"/>
            <a:ext cx="2424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 markers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E4C572C-6385-4F38-831C-F4D03328C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729" y="3258284"/>
            <a:ext cx="2019582" cy="3048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2E81BEF-5649-46AB-897E-C085C878EF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1346" b="10637"/>
          <a:stretch/>
        </p:blipFill>
        <p:spPr>
          <a:xfrm>
            <a:off x="8626010" y="4411049"/>
            <a:ext cx="2321317" cy="40011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FEABBE1-1D25-4188-98EC-B9409B8B9306}"/>
              </a:ext>
            </a:extLst>
          </p:cNvPr>
          <p:cNvSpPr txBox="1"/>
          <p:nvPr/>
        </p:nvSpPr>
        <p:spPr>
          <a:xfrm>
            <a:off x="8586729" y="3906252"/>
            <a:ext cx="2682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sentences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B7A7C8F-5BE3-43D5-AD53-82E4FC6C9B56}"/>
              </a:ext>
            </a:extLst>
          </p:cNvPr>
          <p:cNvSpPr txBox="1"/>
          <p:nvPr/>
        </p:nvSpPr>
        <p:spPr>
          <a:xfrm>
            <a:off x="8521151" y="1650716"/>
            <a:ext cx="1951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sentences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4B1334D-C877-4011-AA72-6C9C607931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1518" y="5072790"/>
            <a:ext cx="2979076" cy="5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4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3">
            <a:extLst>
              <a:ext uri="{FF2B5EF4-FFF2-40B4-BE49-F238E27FC236}">
                <a16:creationId xmlns:a16="http://schemas.microsoft.com/office/drawing/2014/main" id="{896E75C5-8B94-462D-890E-D00101F7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870"/>
            <a:ext cx="10515600" cy="484187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73FDD0C-D9C8-4308-A12F-F213DEC1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00" y="1454753"/>
            <a:ext cx="8273318" cy="517370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54EA60B-5DF6-410B-9E02-80380D391038}"/>
              </a:ext>
            </a:extLst>
          </p:cNvPr>
          <p:cNvSpPr txBox="1"/>
          <p:nvPr/>
        </p:nvSpPr>
        <p:spPr>
          <a:xfrm>
            <a:off x="8711295" y="3231021"/>
            <a:ext cx="2860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solidFill>
                  <a:srgbClr val="121212"/>
                </a:solidFill>
                <a:effectLst/>
                <a:latin typeface="-apple-system"/>
              </a:rPr>
              <a:t>BART</a:t>
            </a:r>
            <a:r>
              <a:rPr lang="zh-CN" altLang="en-US" i="0" dirty="0">
                <a:solidFill>
                  <a:srgbClr val="121212"/>
                </a:solidFill>
                <a:effectLst/>
                <a:latin typeface="-apple-system"/>
              </a:rPr>
              <a:t>模型在预训练时，首先使用多种噪声对原始文本进行破坏，然后通过</a:t>
            </a:r>
            <a:r>
              <a:rPr lang="en-US" altLang="zh-CN" i="0" dirty="0">
                <a:solidFill>
                  <a:srgbClr val="121212"/>
                </a:solidFill>
                <a:effectLst/>
                <a:latin typeface="-apple-system"/>
              </a:rPr>
              <a:t>seq2seq</a:t>
            </a:r>
            <a:r>
              <a:rPr lang="zh-CN" altLang="en-US" i="0" dirty="0">
                <a:solidFill>
                  <a:srgbClr val="121212"/>
                </a:solidFill>
                <a:effectLst/>
                <a:latin typeface="-apple-system"/>
              </a:rPr>
              <a:t>模型重建原始文本。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3">
            <a:extLst>
              <a:ext uri="{FF2B5EF4-FFF2-40B4-BE49-F238E27FC236}">
                <a16:creationId xmlns:a16="http://schemas.microsoft.com/office/drawing/2014/main" id="{896E75C5-8B94-462D-890E-D00101F7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870"/>
            <a:ext cx="10515600" cy="484187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5A57F9-D4CF-4B7D-842D-488B47F6A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91" y="2919131"/>
            <a:ext cx="6221455" cy="18791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EA59DFA-8A0E-47FF-88D6-72F035CF0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847" y="3428999"/>
            <a:ext cx="4898934" cy="9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6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DE14392-7C0E-43C0-B161-5490E99F0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55" y="2274643"/>
            <a:ext cx="5746645" cy="29611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506BCAF-7F93-40E0-9496-D994E10BD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141274"/>
            <a:ext cx="5257800" cy="31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D5B238A-B87C-4416-8F7E-252E31B7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18" y="5586138"/>
            <a:ext cx="2930742" cy="9254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EA2CE8C-9B83-40F5-919C-0382F272E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710" y="5586139"/>
            <a:ext cx="2508579" cy="9254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9F2179-B3B5-4905-9771-B79FB85D0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03" y="5578110"/>
            <a:ext cx="2812505" cy="92549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906F56B-81EC-40C8-B24E-3D1D9A9F7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212" y="1379264"/>
            <a:ext cx="9584196" cy="407942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9142</TotalTime>
  <Words>548</Words>
  <Application>Microsoft Office PowerPoint</Application>
  <PresentationFormat>宽屏</PresentationFormat>
  <Paragraphs>69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-apple-system</vt:lpstr>
      <vt:lpstr>NimbusRomNo9L-Regu</vt:lpstr>
      <vt:lpstr>NimbusRomNo9L-ReguItal</vt:lpstr>
      <vt:lpstr>等线</vt:lpstr>
      <vt:lpstr>华康俪金黑W8(P)</vt:lpstr>
      <vt:lpstr>宋体</vt:lpstr>
      <vt:lpstr>微软雅黑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Lenovo</cp:lastModifiedBy>
  <cp:revision>2266</cp:revision>
  <dcterms:created xsi:type="dcterms:W3CDTF">2017-04-22T07:59:00Z</dcterms:created>
  <dcterms:modified xsi:type="dcterms:W3CDTF">2022-01-19T07:44:55Z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D2037B5286C04EB199763968C4C6C176</vt:lpwstr>
  </property>
</Properties>
</file>